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85" r:id="rId6"/>
    <p:sldId id="261" r:id="rId7"/>
    <p:sldId id="287" r:id="rId8"/>
    <p:sldId id="286" r:id="rId9"/>
    <p:sldId id="288" r:id="rId10"/>
    <p:sldId id="289" r:id="rId11"/>
    <p:sldId id="26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284DB4-D8FC-412E-A8CD-CE1987C65130}">
  <a:tblStyle styleId="{80284DB4-D8FC-412E-A8CD-CE1987C651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482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9AB6E6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9AB6E6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●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○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■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455083" y="1068917"/>
            <a:ext cx="5725584" cy="2793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dirty="0" smtClean="0"/>
              <a:t>INTERMEDIARNI UVEITIS</a:t>
            </a:r>
            <a:br>
              <a:rPr lang="sl-SI" sz="5400" dirty="0" smtClean="0"/>
            </a:br>
            <a:r>
              <a:rPr lang="sl-SI" sz="2800" dirty="0" smtClean="0"/>
              <a:t>ZALA BIZJAK</a:t>
            </a:r>
            <a:br>
              <a:rPr lang="sl-SI" sz="2800" dirty="0" smtClean="0"/>
            </a:br>
            <a:r>
              <a:rPr lang="sl-SI" sz="2800" dirty="0" smtClean="0"/>
              <a:t>6.b</a:t>
            </a:r>
            <a:br>
              <a:rPr lang="sl-SI" sz="2800" dirty="0" smtClean="0"/>
            </a:br>
            <a:r>
              <a:rPr lang="sl-SI" sz="2800" dirty="0" smtClean="0"/>
              <a:t>Anamarija Lah Šuster</a:t>
            </a:r>
            <a:endParaRPr sz="2800" dirty="0"/>
          </a:p>
        </p:txBody>
      </p:sp>
      <p:grpSp>
        <p:nvGrpSpPr>
          <p:cNvPr id="63" name="Google Shape;63;p11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64" name="Google Shape;64;p11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Zdravljenje</a:t>
            </a: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zahtevno</a:t>
            </a:r>
            <a:r>
              <a:rPr lang="en-US" dirty="0"/>
              <a:t> in </a:t>
            </a:r>
            <a:r>
              <a:rPr lang="en-US" dirty="0" err="1" smtClean="0"/>
              <a:t>dolgotrajno</a:t>
            </a:r>
            <a:endParaRPr lang="en-US" dirty="0" smtClean="0"/>
          </a:p>
          <a:p>
            <a:r>
              <a:rPr lang="en-US" dirty="0" smtClean="0"/>
              <a:t>s </a:t>
            </a:r>
            <a:r>
              <a:rPr lang="en-US" dirty="0" err="1"/>
              <a:t>sistemskimi</a:t>
            </a:r>
            <a:r>
              <a:rPr lang="en-US" dirty="0"/>
              <a:t> </a:t>
            </a:r>
            <a:r>
              <a:rPr lang="en-US" dirty="0" err="1" smtClean="0"/>
              <a:t>kortikosteroidi</a:t>
            </a:r>
            <a:endParaRPr lang="en-US" dirty="0"/>
          </a:p>
          <a:p>
            <a:r>
              <a:rPr lang="en-US" dirty="0" smtClean="0"/>
              <a:t>z </a:t>
            </a:r>
            <a:r>
              <a:rPr lang="en-US" dirty="0" err="1" smtClean="0"/>
              <a:t>imunosupresivi</a:t>
            </a:r>
            <a:endParaRPr lang="en-US" dirty="0"/>
          </a:p>
          <a:p>
            <a:r>
              <a:rPr lang="en-US" dirty="0" smtClean="0"/>
              <a:t>z </a:t>
            </a:r>
            <a:r>
              <a:rPr lang="en-US" dirty="0" err="1" smtClean="0"/>
              <a:t>lasersko</a:t>
            </a:r>
            <a:r>
              <a:rPr lang="en-US" dirty="0" smtClean="0"/>
              <a:t> </a:t>
            </a:r>
            <a:r>
              <a:rPr lang="en-US" dirty="0" err="1"/>
              <a:t>koagulacijo</a:t>
            </a:r>
            <a:r>
              <a:rPr lang="en-US" dirty="0"/>
              <a:t> </a:t>
            </a:r>
          </a:p>
          <a:p>
            <a:r>
              <a:rPr lang="en-US" dirty="0" smtClean="0"/>
              <a:t>z </a:t>
            </a:r>
            <a:r>
              <a:rPr lang="en-US" dirty="0" err="1" smtClean="0"/>
              <a:t>vitrektomijo</a:t>
            </a:r>
            <a:endParaRPr lang="en-US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dirty="0"/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 descr="lazernaya-koagulyaciya-eto-visokoeffektivnoe-lechenie-pri-maksimalnoj-bezopasnosti-pacien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66" y="236614"/>
            <a:ext cx="3526337" cy="2493886"/>
          </a:xfrm>
          <a:prstGeom prst="rect">
            <a:avLst/>
          </a:prstGeom>
        </p:spPr>
      </p:pic>
      <p:pic>
        <p:nvPicPr>
          <p:cNvPr id="3" name="Picture 2" descr="Depo-Medrol_(Methylprednisolone_Acetate_injectable_suspension,_USP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33" y="2884841"/>
            <a:ext cx="863600" cy="1153160"/>
          </a:xfrm>
          <a:prstGeom prst="rect">
            <a:avLst/>
          </a:prstGeom>
        </p:spPr>
      </p:pic>
      <p:pic>
        <p:nvPicPr>
          <p:cNvPr id="4" name="Picture 3" descr="6989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5" y="3524250"/>
            <a:ext cx="5555675" cy="15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/>
          <p:nvPr/>
        </p:nvSpPr>
        <p:spPr>
          <a:xfrm rot="-1242199" flipH="1">
            <a:off x="5245786" y="700800"/>
            <a:ext cx="3046427" cy="30660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ctrTitle" idx="4294967295"/>
          </p:nvPr>
        </p:nvSpPr>
        <p:spPr>
          <a:xfrm>
            <a:off x="243417" y="2128220"/>
            <a:ext cx="4138083" cy="517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b="1" dirty="0" smtClean="0"/>
              <a:t>HVALA ZA POZORNOST</a:t>
            </a:r>
            <a:endParaRPr sz="4800" b="1" dirty="0">
              <a:solidFill>
                <a:srgbClr val="3C78D8"/>
              </a:solidFill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ubTitle" idx="4294967295"/>
          </p:nvPr>
        </p:nvSpPr>
        <p:spPr>
          <a:xfrm>
            <a:off x="759883" y="1262657"/>
            <a:ext cx="3231000" cy="558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66" name="Google Shape;266;p17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267" name="Google Shape;267;p17"/>
            <p:cNvSpPr/>
            <p:nvPr/>
          </p:nvSpPr>
          <p:spPr>
            <a:xfrm>
              <a:off x="2154525" y="1037175"/>
              <a:ext cx="357725" cy="437275"/>
            </a:xfrm>
            <a:custGeom>
              <a:avLst/>
              <a:gdLst/>
              <a:ahLst/>
              <a:cxnLst/>
              <a:rect l="l" t="t" r="r" b="b"/>
              <a:pathLst>
                <a:path w="14309" h="17491" extrusionOk="0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2652250" y="1037175"/>
              <a:ext cx="357075" cy="437275"/>
            </a:xfrm>
            <a:custGeom>
              <a:avLst/>
              <a:gdLst/>
              <a:ahLst/>
              <a:cxnLst/>
              <a:rect l="l" t="t" r="r" b="b"/>
              <a:pathLst>
                <a:path w="14283" h="17491" extrusionOk="0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21774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2922100" y="866600"/>
              <a:ext cx="68150" cy="190975"/>
            </a:xfrm>
            <a:custGeom>
              <a:avLst/>
              <a:gdLst/>
              <a:ahLst/>
              <a:cxnLst/>
              <a:rect l="l" t="t" r="r" b="b"/>
              <a:pathLst>
                <a:path w="2726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2479125" y="1254850"/>
              <a:ext cx="210050" cy="264150"/>
            </a:xfrm>
            <a:custGeom>
              <a:avLst/>
              <a:gdLst/>
              <a:ahLst/>
              <a:cxnLst/>
              <a:rect l="l" t="t" r="r" b="b"/>
              <a:pathLst>
                <a:path w="8402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223345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35820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71845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06287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439675" y="1359225"/>
              <a:ext cx="288325" cy="148950"/>
            </a:xfrm>
            <a:custGeom>
              <a:avLst/>
              <a:gdLst/>
              <a:ahLst/>
              <a:cxnLst/>
              <a:rect l="l" t="t" r="r" b="b"/>
              <a:pathLst>
                <a:path w="11533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540875" y="974800"/>
              <a:ext cx="82125" cy="119675"/>
            </a:xfrm>
            <a:custGeom>
              <a:avLst/>
              <a:gdLst/>
              <a:ahLst/>
              <a:cxnLst/>
              <a:rect l="l" t="t" r="r" b="b"/>
              <a:pathLst>
                <a:path w="3285" h="4787" extrusionOk="0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540875" y="1083625"/>
              <a:ext cx="82125" cy="37575"/>
            </a:xfrm>
            <a:custGeom>
              <a:avLst/>
              <a:gdLst/>
              <a:ahLst/>
              <a:cxnLst/>
              <a:rect l="l" t="t" r="r" b="b"/>
              <a:pathLst>
                <a:path w="3285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377300" y="949350"/>
              <a:ext cx="26100" cy="26100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737525" y="949350"/>
              <a:ext cx="26775" cy="26100"/>
            </a:xfrm>
            <a:custGeom>
              <a:avLst/>
              <a:gdLst/>
              <a:ahLst/>
              <a:cxnLst/>
              <a:rect l="l" t="t" r="r" b="b"/>
              <a:pathLst>
                <a:path w="1071" h="1044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33082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2691075" y="1037175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2188250" y="394325"/>
              <a:ext cx="791175" cy="526400"/>
            </a:xfrm>
            <a:custGeom>
              <a:avLst/>
              <a:gdLst/>
              <a:ahLst/>
              <a:cxnLst/>
              <a:rect l="l" t="t" r="r" b="b"/>
              <a:pathLst>
                <a:path w="31647" h="21056" extrusionOk="0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348025" y="857050"/>
              <a:ext cx="110750" cy="21675"/>
            </a:xfrm>
            <a:custGeom>
              <a:avLst/>
              <a:gdLst/>
              <a:ahLst/>
              <a:cxnLst/>
              <a:rect l="l" t="t" r="r" b="b"/>
              <a:pathLst>
                <a:path w="4430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70890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2521775" y="1172750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100950" y="970350"/>
              <a:ext cx="356450" cy="585575"/>
            </a:xfrm>
            <a:custGeom>
              <a:avLst/>
              <a:gdLst/>
              <a:ahLst/>
              <a:cxnLst/>
              <a:rect l="l" t="t" r="r" b="b"/>
              <a:pathLst>
                <a:path w="14258" h="23423" extrusionOk="0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31849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218075" y="1174650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18497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16270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123225" y="1425425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100950" y="14636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7"/>
          <p:cNvSpPr/>
          <p:nvPr/>
        </p:nvSpPr>
        <p:spPr>
          <a:xfrm>
            <a:off x="7085325" y="3058974"/>
            <a:ext cx="230757" cy="22033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6798689" y="1821556"/>
            <a:ext cx="988672" cy="988937"/>
            <a:chOff x="6654650" y="3665275"/>
            <a:chExt cx="409100" cy="409125"/>
          </a:xfrm>
        </p:grpSpPr>
        <p:sp>
          <p:nvSpPr>
            <p:cNvPr id="296" name="Google Shape;29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7"/>
          <p:cNvGrpSpPr/>
          <p:nvPr/>
        </p:nvGrpSpPr>
        <p:grpSpPr>
          <a:xfrm rot="1056885">
            <a:off x="5846075" y="2598965"/>
            <a:ext cx="653197" cy="653263"/>
            <a:chOff x="570875" y="4322250"/>
            <a:chExt cx="443300" cy="443325"/>
          </a:xfrm>
        </p:grpSpPr>
        <p:sp>
          <p:nvSpPr>
            <p:cNvPr id="299" name="Google Shape;29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17"/>
          <p:cNvSpPr/>
          <p:nvPr/>
        </p:nvSpPr>
        <p:spPr>
          <a:xfrm rot="2466764">
            <a:off x="5919348" y="2013235"/>
            <a:ext cx="320652" cy="3061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-1609291">
            <a:off x="6388277" y="2205867"/>
            <a:ext cx="230745" cy="2203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2926506">
            <a:off x="7787335" y="2380405"/>
            <a:ext cx="172807" cy="1650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 rot="-1609235">
            <a:off x="7068254" y="1275087"/>
            <a:ext cx="155653" cy="1486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1" descr="8462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3" y="-35080"/>
            <a:ext cx="4466171" cy="516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1022236" y="254000"/>
            <a:ext cx="5969100" cy="5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Intermediarni uveitis</a:t>
            </a:r>
            <a:endParaRPr dirty="0"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653625" y="1100667"/>
            <a:ext cx="6834922" cy="3200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653625" y="1100667"/>
            <a:ext cx="6393169" cy="1502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dirty="0" err="1" smtClean="0"/>
              <a:t>kronično</a:t>
            </a:r>
            <a:r>
              <a:rPr lang="en-US" dirty="0" smtClean="0"/>
              <a:t> </a:t>
            </a:r>
            <a:r>
              <a:rPr lang="en-US" dirty="0" err="1"/>
              <a:t>očesno</a:t>
            </a:r>
            <a:r>
              <a:rPr lang="en-US" dirty="0"/>
              <a:t> </a:t>
            </a:r>
            <a:r>
              <a:rPr lang="en-US" dirty="0" err="1" smtClean="0"/>
              <a:t>vnetje</a:t>
            </a:r>
            <a:endParaRPr lang="en-US" dirty="0"/>
          </a:p>
          <a:p>
            <a:pPr marL="171450" indent="-171450"/>
            <a:r>
              <a:rPr lang="en-US" dirty="0" err="1" smtClean="0"/>
              <a:t>prizadane</a:t>
            </a:r>
            <a:r>
              <a:rPr lang="en-US" dirty="0" smtClean="0"/>
              <a:t> </a:t>
            </a:r>
            <a:r>
              <a:rPr lang="en-US" dirty="0" err="1"/>
              <a:t>predvsem</a:t>
            </a:r>
            <a:r>
              <a:rPr lang="en-US" dirty="0"/>
              <a:t> </a:t>
            </a:r>
            <a:r>
              <a:rPr lang="en-US" dirty="0" err="1"/>
              <a:t>sprednjo</a:t>
            </a:r>
            <a:r>
              <a:rPr lang="en-US" dirty="0"/>
              <a:t> </a:t>
            </a:r>
            <a:r>
              <a:rPr lang="en-US" dirty="0" err="1"/>
              <a:t>steklovino</a:t>
            </a:r>
            <a:r>
              <a:rPr lang="en-US" dirty="0"/>
              <a:t>, </a:t>
            </a:r>
            <a:r>
              <a:rPr lang="en-US" dirty="0" err="1"/>
              <a:t>mrežnico</a:t>
            </a:r>
            <a:r>
              <a:rPr lang="en-US" dirty="0"/>
              <a:t> in del </a:t>
            </a:r>
            <a:r>
              <a:rPr lang="en-US" dirty="0" err="1"/>
              <a:t>cilijarnika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474F67"/>
              </a:solidFill>
            </a:endParaRPr>
          </a:p>
        </p:txBody>
      </p:sp>
      <p:grpSp>
        <p:nvGrpSpPr>
          <p:cNvPr id="98" name="Google Shape;98;p12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99" name="Google Shape;99;p12"/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l" t="t" r="r" b="b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l" t="t" r="r" b="b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l" t="t" r="r" b="b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l" t="t" r="r" b="b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l" t="t" r="r" b="b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12806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1398400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13653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1343025" y="1403775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1303575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1281300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83" y="2095500"/>
            <a:ext cx="4419600" cy="303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653625" y="3937000"/>
            <a:ext cx="5969100" cy="211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294967295"/>
          </p:nvPr>
        </p:nvSpPr>
        <p:spPr>
          <a:xfrm>
            <a:off x="685800" y="476250"/>
            <a:ext cx="5937000" cy="327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 err="1"/>
              <a:t>bolezen</a:t>
            </a:r>
            <a:r>
              <a:rPr lang="en-US" sz="1800" dirty="0"/>
              <a:t> </a:t>
            </a:r>
            <a:r>
              <a:rPr lang="en-US" sz="1800" dirty="0" err="1"/>
              <a:t>mlajših</a:t>
            </a:r>
            <a:r>
              <a:rPr lang="en-US" sz="1800" dirty="0"/>
              <a:t> </a:t>
            </a:r>
            <a:r>
              <a:rPr lang="en-US" sz="1800" dirty="0" err="1" smtClean="0"/>
              <a:t>ljudi</a:t>
            </a:r>
            <a:r>
              <a:rPr lang="en-US" sz="1800" dirty="0" smtClean="0"/>
              <a:t> (med </a:t>
            </a:r>
            <a:r>
              <a:rPr lang="en-US" sz="1800" dirty="0"/>
              <a:t>20. in 40. </a:t>
            </a:r>
            <a:r>
              <a:rPr lang="en-US" sz="1800" dirty="0" err="1"/>
              <a:t>letom</a:t>
            </a:r>
            <a:r>
              <a:rPr lang="en-US" sz="1800" dirty="0"/>
              <a:t> </a:t>
            </a:r>
            <a:r>
              <a:rPr lang="en-US" sz="1800" dirty="0" err="1" smtClean="0"/>
              <a:t>starosti</a:t>
            </a:r>
            <a:r>
              <a:rPr lang="en-US" sz="1800" dirty="0" smtClean="0"/>
              <a:t>)</a:t>
            </a:r>
          </a:p>
          <a:p>
            <a:pPr marL="285750" indent="-285750"/>
            <a:r>
              <a:rPr lang="en-US" sz="1800" dirty="0" err="1"/>
              <a:t>o</a:t>
            </a:r>
            <a:r>
              <a:rPr lang="en-US" sz="1800" dirty="0" err="1" smtClean="0"/>
              <a:t>troci</a:t>
            </a:r>
            <a:r>
              <a:rPr lang="en-US" sz="1800" dirty="0" smtClean="0"/>
              <a:t> </a:t>
            </a:r>
            <a:r>
              <a:rPr lang="en-US" sz="1800" dirty="0" err="1" smtClean="0"/>
              <a:t>zbolevajo</a:t>
            </a:r>
            <a:r>
              <a:rPr lang="en-US" sz="1800" dirty="0" smtClean="0"/>
              <a:t> med </a:t>
            </a:r>
            <a:r>
              <a:rPr lang="en-US" sz="1800" dirty="0"/>
              <a:t>8. In 13. </a:t>
            </a:r>
            <a:r>
              <a:rPr lang="en-US" sz="1800" dirty="0" err="1"/>
              <a:t>letom</a:t>
            </a:r>
            <a:r>
              <a:rPr lang="en-US" sz="1800" dirty="0"/>
              <a:t> </a:t>
            </a:r>
            <a:r>
              <a:rPr lang="en-US" sz="1800" dirty="0" err="1" smtClean="0"/>
              <a:t>starosti</a:t>
            </a:r>
            <a:endParaRPr lang="en-US" sz="1800" dirty="0" smtClean="0"/>
          </a:p>
          <a:p>
            <a:pPr marL="285750" indent="-285750"/>
            <a:r>
              <a:rPr lang="en-US" sz="1800" dirty="0" err="1"/>
              <a:t>p</a:t>
            </a:r>
            <a:r>
              <a:rPr lang="en-US" sz="1800" dirty="0" err="1" smtClean="0"/>
              <a:t>ogosteje</a:t>
            </a:r>
            <a:r>
              <a:rPr lang="en-US" sz="1800" dirty="0" smtClean="0"/>
              <a:t> </a:t>
            </a:r>
            <a:r>
              <a:rPr lang="en-US" sz="1800" dirty="0" err="1" smtClean="0"/>
              <a:t>zbolijo</a:t>
            </a:r>
            <a:r>
              <a:rPr lang="en-US" sz="1800" dirty="0" smtClean="0"/>
              <a:t> </a:t>
            </a:r>
            <a:r>
              <a:rPr lang="en-US" sz="1800" dirty="0" err="1" smtClean="0"/>
              <a:t>dečki</a:t>
            </a:r>
            <a:r>
              <a:rPr lang="en-US" sz="1800" dirty="0" smtClean="0"/>
              <a:t> </a:t>
            </a:r>
          </a:p>
          <a:p>
            <a:pPr marL="285750" indent="-285750"/>
            <a:r>
              <a:rPr lang="en-US" sz="1800" dirty="0" err="1" smtClean="0"/>
              <a:t>pri</a:t>
            </a:r>
            <a:r>
              <a:rPr lang="en-US" sz="1800" dirty="0" smtClean="0"/>
              <a:t> </a:t>
            </a:r>
            <a:r>
              <a:rPr lang="en-US" sz="1800" dirty="0" err="1"/>
              <a:t>odraslih</a:t>
            </a:r>
            <a:r>
              <a:rPr lang="en-US" sz="1800" dirty="0"/>
              <a:t> </a:t>
            </a:r>
            <a:r>
              <a:rPr lang="en-US" sz="1800" dirty="0" err="1"/>
              <a:t>pogosteje</a:t>
            </a:r>
            <a:r>
              <a:rPr lang="en-US" sz="1800" dirty="0"/>
              <a:t> </a:t>
            </a:r>
            <a:r>
              <a:rPr lang="en-US" sz="1800" dirty="0" err="1"/>
              <a:t>obolevajo</a:t>
            </a:r>
            <a:r>
              <a:rPr lang="en-US" sz="1800" dirty="0"/>
              <a:t> </a:t>
            </a:r>
            <a:r>
              <a:rPr lang="en-US" sz="1800" dirty="0" err="1" smtClean="0"/>
              <a:t>ženske</a:t>
            </a:r>
            <a:endParaRPr lang="en-US" sz="1800" dirty="0"/>
          </a:p>
          <a:p>
            <a:pPr marL="285750" indent="-285750"/>
            <a:r>
              <a:rPr lang="en-US" sz="1800" dirty="0" smtClean="0"/>
              <a:t>IU je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/>
              <a:t>vzrokih</a:t>
            </a:r>
            <a:r>
              <a:rPr lang="en-US" sz="1800" dirty="0"/>
              <a:t> </a:t>
            </a:r>
            <a:r>
              <a:rPr lang="en-US" sz="1800" dirty="0" err="1"/>
              <a:t>slepote</a:t>
            </a:r>
            <a:r>
              <a:rPr lang="en-US" sz="1800" dirty="0"/>
              <a:t> in </a:t>
            </a:r>
            <a:r>
              <a:rPr lang="en-US" sz="1800" dirty="0" err="1"/>
              <a:t>slabovidnosti</a:t>
            </a:r>
            <a:r>
              <a:rPr lang="en-US" sz="1800" dirty="0"/>
              <a:t> v </a:t>
            </a:r>
            <a:r>
              <a:rPr lang="en-US" sz="1800" dirty="0" err="1"/>
              <a:t>razvitem</a:t>
            </a:r>
            <a:r>
              <a:rPr lang="en-US" sz="1800" dirty="0"/>
              <a:t> </a:t>
            </a:r>
            <a:r>
              <a:rPr lang="en-US" sz="1800" dirty="0" err="1"/>
              <a:t>svetu</a:t>
            </a:r>
            <a:r>
              <a:rPr lang="en-US" sz="1800" dirty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/>
              <a:t>tretjem</a:t>
            </a:r>
            <a:r>
              <a:rPr lang="en-US" sz="1800" dirty="0"/>
              <a:t> </a:t>
            </a:r>
            <a:r>
              <a:rPr lang="en-US" sz="1800" dirty="0" err="1" smtClean="0"/>
              <a:t>mestu</a:t>
            </a:r>
            <a:endParaRPr lang="en-US" sz="1800" dirty="0"/>
          </a:p>
          <a:p>
            <a:pPr marL="285750" indent="-285750"/>
            <a:r>
              <a:rPr lang="en-US" sz="1800" dirty="0" smtClean="0"/>
              <a:t>5</a:t>
            </a:r>
            <a:r>
              <a:rPr lang="en-US" sz="1800" dirty="0"/>
              <a:t>-20% </a:t>
            </a:r>
            <a:r>
              <a:rPr lang="en-US" sz="1800" dirty="0" err="1"/>
              <a:t>bolnikov</a:t>
            </a:r>
            <a:r>
              <a:rPr lang="en-US" sz="1800" dirty="0"/>
              <a:t> z </a:t>
            </a:r>
            <a:r>
              <a:rPr lang="en-US" sz="1800" dirty="0" err="1"/>
              <a:t>uveitisom</a:t>
            </a:r>
            <a:r>
              <a:rPr lang="en-US" sz="1800" dirty="0"/>
              <a:t> </a:t>
            </a:r>
            <a:r>
              <a:rPr lang="en-US" sz="1800" dirty="0" err="1" smtClean="0"/>
              <a:t>popolnoma</a:t>
            </a:r>
            <a:r>
              <a:rPr lang="en-US" sz="1800" dirty="0" smtClean="0"/>
              <a:t> </a:t>
            </a:r>
            <a:r>
              <a:rPr lang="en-US" sz="1800" dirty="0" err="1" smtClean="0"/>
              <a:t>oslepi</a:t>
            </a:r>
            <a:endParaRPr lang="en-US" sz="1800" dirty="0"/>
          </a:p>
          <a:p>
            <a:pPr marL="285750" indent="-285750"/>
            <a:r>
              <a:rPr lang="en-US" sz="1800" dirty="0" smtClean="0"/>
              <a:t>75</a:t>
            </a:r>
            <a:r>
              <a:rPr lang="en-US" sz="1800" dirty="0"/>
              <a:t>% </a:t>
            </a:r>
            <a:r>
              <a:rPr lang="en-US" sz="1800" dirty="0" err="1" smtClean="0"/>
              <a:t>bolnikov</a:t>
            </a:r>
            <a:r>
              <a:rPr lang="en-US" sz="1800" dirty="0" smtClean="0"/>
              <a:t> pa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pomemben</a:t>
            </a:r>
            <a:r>
              <a:rPr lang="en-US" sz="1800" dirty="0"/>
              <a:t> </a:t>
            </a:r>
            <a:r>
              <a:rPr lang="en-US" sz="1800" dirty="0" err="1"/>
              <a:t>dolgotrajnejši</a:t>
            </a:r>
            <a:r>
              <a:rPr lang="en-US" sz="1800" dirty="0"/>
              <a:t> </a:t>
            </a:r>
            <a:r>
              <a:rPr lang="en-US" sz="1800" dirty="0" err="1"/>
              <a:t>upad</a:t>
            </a:r>
            <a:r>
              <a:rPr lang="en-US" sz="1800" dirty="0"/>
              <a:t> </a:t>
            </a:r>
            <a:r>
              <a:rPr lang="en-US" sz="1800" dirty="0" err="1"/>
              <a:t>ostrine</a:t>
            </a:r>
            <a:r>
              <a:rPr lang="en-US" sz="1800" dirty="0"/>
              <a:t> </a:t>
            </a:r>
            <a:r>
              <a:rPr lang="en-US" sz="1800" dirty="0" err="1"/>
              <a:t>vida</a:t>
            </a:r>
            <a:r>
              <a:rPr lang="en-US" sz="1800" dirty="0"/>
              <a:t>. </a:t>
            </a:r>
          </a:p>
          <a:p>
            <a:pPr marL="285750" indent="-285750"/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grpSp>
        <p:nvGrpSpPr>
          <p:cNvPr id="131" name="Google Shape;131;p13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132" name="Google Shape;132;p13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ctrTitle"/>
          </p:nvPr>
        </p:nvSpPr>
        <p:spPr>
          <a:xfrm>
            <a:off x="685800" y="393601"/>
            <a:ext cx="4905600" cy="611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 smtClean="0"/>
              <a:t>Vzrok</a:t>
            </a:r>
            <a:endParaRPr sz="2800"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subTitle" idx="1"/>
          </p:nvPr>
        </p:nvSpPr>
        <p:spPr>
          <a:xfrm>
            <a:off x="685800" y="1375832"/>
            <a:ext cx="4905600" cy="287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v</a:t>
            </a:r>
            <a:r>
              <a:rPr lang="en-US" dirty="0" err="1" smtClean="0"/>
              <a:t>ečinoma</a:t>
            </a:r>
            <a:r>
              <a:rPr lang="en-US" dirty="0" smtClean="0"/>
              <a:t> </a:t>
            </a:r>
            <a:r>
              <a:rPr lang="en-US" dirty="0" err="1" smtClean="0"/>
              <a:t>neznan</a:t>
            </a:r>
            <a:r>
              <a:rPr lang="en-US" dirty="0" smtClean="0"/>
              <a:t> </a:t>
            </a:r>
            <a:r>
              <a:rPr lang="en-US" dirty="0" err="1" smtClean="0"/>
              <a:t>vzrok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</a:t>
            </a:r>
            <a:r>
              <a:rPr lang="en-US" dirty="0" err="1" smtClean="0"/>
              <a:t>ovezuje</a:t>
            </a:r>
            <a:r>
              <a:rPr lang="en-US" dirty="0" smtClean="0"/>
              <a:t> se </a:t>
            </a:r>
            <a:r>
              <a:rPr lang="en-US" dirty="0" err="1"/>
              <a:t>predvsem</a:t>
            </a:r>
            <a:r>
              <a:rPr lang="en-US" dirty="0"/>
              <a:t> z </a:t>
            </a:r>
            <a:r>
              <a:rPr lang="en-US" dirty="0" err="1"/>
              <a:t>multiplo</a:t>
            </a:r>
            <a:r>
              <a:rPr lang="en-US" dirty="0"/>
              <a:t> </a:t>
            </a:r>
            <a:r>
              <a:rPr lang="en-US" dirty="0" err="1"/>
              <a:t>sklerozo</a:t>
            </a:r>
            <a:r>
              <a:rPr lang="en-US" dirty="0"/>
              <a:t>, </a:t>
            </a:r>
            <a:r>
              <a:rPr lang="en-US" dirty="0" err="1"/>
              <a:t>sarkoidozo</a:t>
            </a:r>
            <a:r>
              <a:rPr lang="en-US" dirty="0"/>
              <a:t> in </a:t>
            </a:r>
            <a:r>
              <a:rPr lang="en-US" dirty="0" err="1"/>
              <a:t>nekaterimi</a:t>
            </a:r>
            <a:r>
              <a:rPr lang="en-US" dirty="0"/>
              <a:t> </a:t>
            </a:r>
            <a:r>
              <a:rPr lang="en-US" dirty="0" err="1"/>
              <a:t>infekcijskimi</a:t>
            </a:r>
            <a:r>
              <a:rPr lang="en-US" dirty="0"/>
              <a:t> </a:t>
            </a:r>
            <a:r>
              <a:rPr lang="en-US" dirty="0" err="1"/>
              <a:t>boleznimi</a:t>
            </a:r>
            <a:r>
              <a:rPr lang="en-US" dirty="0"/>
              <a:t> (Lyme </a:t>
            </a:r>
            <a:r>
              <a:rPr lang="en-US" dirty="0" err="1"/>
              <a:t>borelioza</a:t>
            </a:r>
            <a:r>
              <a:rPr lang="en-US" dirty="0"/>
              <a:t>, </a:t>
            </a:r>
            <a:r>
              <a:rPr lang="en-US" dirty="0" err="1"/>
              <a:t>sifilis</a:t>
            </a:r>
            <a:r>
              <a:rPr lang="en-US" dirty="0"/>
              <a:t>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5" name="Google Shape;165;p1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66" name="Google Shape;166;p14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l" t="t" r="r" b="b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l" t="t" r="r" b="b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l" t="t" r="r" b="b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381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 descr="Tick-960x5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73" y="262054"/>
            <a:ext cx="2878667" cy="1971801"/>
          </a:xfrm>
          <a:prstGeom prst="rect">
            <a:avLst/>
          </a:prstGeom>
        </p:spPr>
      </p:pic>
      <p:pic>
        <p:nvPicPr>
          <p:cNvPr id="3" name="Picture 2" descr="file-20181024-169807-gk9t1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2" y="2815166"/>
            <a:ext cx="3210567" cy="232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Simptomi</a:t>
            </a: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meglen</a:t>
            </a:r>
            <a:r>
              <a:rPr lang="en-US" dirty="0" smtClean="0"/>
              <a:t> vid</a:t>
            </a:r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 descr="oci-preg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1905001"/>
            <a:ext cx="5754892" cy="31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Simptomi</a:t>
            </a: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plavajoče</a:t>
            </a:r>
            <a:r>
              <a:rPr lang="en-US" dirty="0" smtClean="0"/>
              <a:t> </a:t>
            </a:r>
            <a:r>
              <a:rPr lang="en-US" dirty="0" err="1"/>
              <a:t>motnjave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očesom</a:t>
            </a:r>
            <a:r>
              <a:rPr lang="en-US" dirty="0"/>
              <a:t>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dirty="0"/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 descr="work-up-of-uveit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6" y="2047792"/>
            <a:ext cx="3983567" cy="292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Simptomi</a:t>
            </a: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huda</a:t>
            </a:r>
            <a:r>
              <a:rPr lang="en-US" dirty="0" smtClean="0"/>
              <a:t> </a:t>
            </a:r>
            <a:r>
              <a:rPr lang="en-US" dirty="0" err="1"/>
              <a:t>občutljivost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svetlobo</a:t>
            </a:r>
            <a:endParaRPr dirty="0"/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 descr="a48767477e6f0ed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8" y="2042582"/>
            <a:ext cx="4889500" cy="27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večinoma</a:t>
            </a:r>
            <a:r>
              <a:rPr lang="en-US" dirty="0" smtClean="0"/>
              <a:t> </a:t>
            </a:r>
            <a:r>
              <a:rPr lang="en-US" dirty="0" err="1" smtClean="0"/>
              <a:t>prizadeti</a:t>
            </a:r>
            <a:r>
              <a:rPr lang="en-US" dirty="0" smtClean="0"/>
              <a:t>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 smtClean="0"/>
              <a:t>očesi</a:t>
            </a:r>
            <a:endParaRPr lang="en-US" dirty="0" smtClean="0"/>
          </a:p>
          <a:p>
            <a:r>
              <a:rPr lang="en-US" dirty="0" smtClean="0"/>
              <a:t>IU </a:t>
            </a:r>
            <a:r>
              <a:rPr lang="en-US" dirty="0" err="1"/>
              <a:t>poteka</a:t>
            </a:r>
            <a:r>
              <a:rPr lang="en-US" dirty="0"/>
              <a:t> </a:t>
            </a:r>
            <a:r>
              <a:rPr lang="en-US" dirty="0" err="1" smtClean="0"/>
              <a:t>kronično</a:t>
            </a:r>
            <a:endParaRPr lang="en-US" dirty="0"/>
          </a:p>
          <a:p>
            <a:r>
              <a:rPr lang="en-US" dirty="0" smtClean="0"/>
              <a:t>50</a:t>
            </a:r>
            <a:r>
              <a:rPr lang="en-US" dirty="0"/>
              <a:t>% </a:t>
            </a:r>
            <a:r>
              <a:rPr lang="en-US" dirty="0" err="1" smtClean="0"/>
              <a:t>bolnikov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letih</a:t>
            </a:r>
            <a:r>
              <a:rPr lang="en-US" dirty="0"/>
              <a:t> </a:t>
            </a:r>
            <a:r>
              <a:rPr lang="en-US" dirty="0" err="1"/>
              <a:t>doseže</a:t>
            </a:r>
            <a:r>
              <a:rPr lang="en-US" dirty="0"/>
              <a:t> </a:t>
            </a:r>
            <a:r>
              <a:rPr lang="en-US" dirty="0" err="1"/>
              <a:t>remisijo</a:t>
            </a:r>
            <a:r>
              <a:rPr lang="en-US" dirty="0"/>
              <a:t>.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dirty="0"/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5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653625" y="497417"/>
            <a:ext cx="5969100" cy="61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Posledice in zapleti</a:t>
            </a:r>
            <a:endParaRPr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653625" y="1238250"/>
            <a:ext cx="5969100" cy="352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okvara</a:t>
            </a:r>
            <a:r>
              <a:rPr lang="en-US" dirty="0" smtClean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/>
              <a:t>makularnega</a:t>
            </a:r>
            <a:r>
              <a:rPr lang="en-US" dirty="0"/>
              <a:t> </a:t>
            </a:r>
            <a:r>
              <a:rPr lang="en-US" dirty="0" smtClean="0"/>
              <a:t>edema</a:t>
            </a:r>
          </a:p>
          <a:p>
            <a:r>
              <a:rPr lang="en-US" dirty="0" err="1" smtClean="0"/>
              <a:t>siva</a:t>
            </a:r>
            <a:r>
              <a:rPr lang="en-US" dirty="0" smtClean="0"/>
              <a:t> </a:t>
            </a:r>
            <a:r>
              <a:rPr lang="en-US" dirty="0" err="1" smtClean="0"/>
              <a:t>mrena</a:t>
            </a:r>
            <a:r>
              <a:rPr lang="en-US" dirty="0" smtClean="0"/>
              <a:t> (</a:t>
            </a:r>
            <a:r>
              <a:rPr lang="en-US" dirty="0" err="1" smtClean="0"/>
              <a:t>katarakta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dirty="0" err="1" smtClean="0"/>
              <a:t>ovečan</a:t>
            </a:r>
            <a:r>
              <a:rPr lang="en-US" dirty="0" smtClean="0"/>
              <a:t> </a:t>
            </a:r>
            <a:r>
              <a:rPr lang="en-US" dirty="0" err="1" smtClean="0"/>
              <a:t>očesni</a:t>
            </a:r>
            <a:r>
              <a:rPr lang="en-US" dirty="0" smtClean="0"/>
              <a:t> </a:t>
            </a:r>
            <a:r>
              <a:rPr lang="en-US" dirty="0" err="1" smtClean="0"/>
              <a:t>pritisk</a:t>
            </a:r>
            <a:r>
              <a:rPr lang="en-US" dirty="0" smtClean="0"/>
              <a:t> (</a:t>
            </a:r>
            <a:r>
              <a:rPr lang="en-US" dirty="0" err="1" smtClean="0"/>
              <a:t>glavkom</a:t>
            </a:r>
            <a:r>
              <a:rPr lang="en-US" dirty="0"/>
              <a:t>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dirty="0"/>
          </a:p>
        </p:txBody>
      </p:sp>
      <p:grpSp>
        <p:nvGrpSpPr>
          <p:cNvPr id="232" name="Google Shape;232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3" name="Google Shape;233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 descr="-120-Katarak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" y="3235838"/>
            <a:ext cx="3185583" cy="1836138"/>
          </a:xfrm>
          <a:prstGeom prst="rect">
            <a:avLst/>
          </a:prstGeom>
        </p:spPr>
      </p:pic>
      <p:pic>
        <p:nvPicPr>
          <p:cNvPr id="3" name="Picture 2" descr="Edem-makule-ok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34" y="2976476"/>
            <a:ext cx="2803711" cy="2095500"/>
          </a:xfrm>
          <a:prstGeom prst="rect">
            <a:avLst/>
          </a:prstGeom>
        </p:spPr>
      </p:pic>
      <p:pic>
        <p:nvPicPr>
          <p:cNvPr id="4" name="Picture 3" descr="glavk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18" y="124780"/>
            <a:ext cx="3257550" cy="27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c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Diaprojekcija na zaslonu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Sniglet</vt:lpstr>
      <vt:lpstr>ABeeZee</vt:lpstr>
      <vt:lpstr>Lucius template</vt:lpstr>
      <vt:lpstr>INTERMEDIARNI UVEITIS ZALA BIZJAK 6.b Anamarija Lah Šuster</vt:lpstr>
      <vt:lpstr>Intermediarni uveitis</vt:lpstr>
      <vt:lpstr>PowerPointova predstavitev</vt:lpstr>
      <vt:lpstr>Vzrok</vt:lpstr>
      <vt:lpstr>Simptomi</vt:lpstr>
      <vt:lpstr>Simptomi</vt:lpstr>
      <vt:lpstr>Simptomi</vt:lpstr>
      <vt:lpstr>PowerPointova predstavitev</vt:lpstr>
      <vt:lpstr>Posledice in zapleti</vt:lpstr>
      <vt:lpstr>Zdravljenje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INTERMEDIARNI UVEITIS Žiga Bizjak 8.a</dc:title>
  <cp:lastModifiedBy>Ana Lah</cp:lastModifiedBy>
  <cp:revision>8</cp:revision>
  <dcterms:modified xsi:type="dcterms:W3CDTF">2020-04-01T08:43:32Z</dcterms:modified>
</cp:coreProperties>
</file>